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wmf"/><Relationship Id="rId2" Type="http://schemas.openxmlformats.org/officeDocument/2006/relationships/image" Target="../media/image35.wmf"/><Relationship Id="rId16" Type="http://schemas.openxmlformats.org/officeDocument/2006/relationships/image" Target="../media/image49.wmf"/><Relationship Id="rId20" Type="http://schemas.openxmlformats.org/officeDocument/2006/relationships/image" Target="../media/image53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image" Target="../media/image43.wmf"/><Relationship Id="rId19" Type="http://schemas.openxmlformats.org/officeDocument/2006/relationships/image" Target="../media/image52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10E10-281B-4E5B-BF2C-F4C94451B835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49F50E-2112-4003-A6D4-652A55B7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662A-5DA3-49CF-9B65-92EA58DB6E6F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852B-4674-4467-8FC2-A7D3BAB91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1076-F359-4C36-9D89-7AF70BD6C89B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BE89-B205-4C60-A7E8-ECE03DEA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8E7B-8713-4FE1-AAEB-395CECEFE877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3F05-58F8-4785-B714-4E242F42F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1077B1A-5A97-4716-A06B-DC8F3F466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6437-A1F4-4F8D-A9C7-8BB356B9393C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4AAD-E529-4CF3-B2FF-29E6F36C5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3557-1395-49E5-AAE5-425580542CC1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70E4-35B6-458D-8927-0AFA3F3FF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E866-1262-47D7-8AE3-A25BCA4B35B9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7BD4-0087-4FB9-843E-6CF7BC90F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B6F9-37C3-41FE-9837-528B2D47A9F9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D782-2143-4CA5-BB02-FD35BDCED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489C-EEEA-4C8B-8D00-5C58B74A0325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C537-918A-4E9E-8197-97F86C622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90F0-2716-4F74-A837-A386B79BBFCF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B9E3-8CEA-42AE-A09A-695E8780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2044-6708-4558-9EAC-305BA89809AA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B1F-E836-4382-AB04-AECAE5DB0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8BC5-943C-4150-857B-C06689F29536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26C6-B15A-43FD-AFD1-197FC542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6EFB3-6C06-4F9F-B865-1F6D7AF032AA}" type="datetime1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A2707-62FB-4D0B-BEED-EFC6F4889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1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audio" Target="../media/audio5.wav"/><Relationship Id="rId4" Type="http://schemas.openxmlformats.org/officeDocument/2006/relationships/audio" Target="../media/audio12.wav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6.bin"/><Relationship Id="rId3" Type="http://schemas.openxmlformats.org/officeDocument/2006/relationships/audio" Target="../media/audio5.wav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30.bin"/><Relationship Id="rId29" Type="http://schemas.openxmlformats.org/officeDocument/2006/relationships/slide" Target="slide3.xml"/><Relationship Id="rId1" Type="http://schemas.openxmlformats.org/officeDocument/2006/relationships/vmlDrawing" Target="../drawings/vmlDrawing9.vml"/><Relationship Id="rId6" Type="http://schemas.openxmlformats.org/officeDocument/2006/relationships/slide" Target="slide17.xml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34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5.jpeg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9.bin"/><Relationship Id="rId31" Type="http://schemas.openxmlformats.org/officeDocument/2006/relationships/image" Target="../media/image14.jpeg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32.bin"/><Relationship Id="rId27" Type="http://schemas.openxmlformats.org/officeDocument/2006/relationships/slide" Target="slide2.xml"/><Relationship Id="rId30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3.jpeg"/><Relationship Id="rId3" Type="http://schemas.openxmlformats.org/officeDocument/2006/relationships/audio" Target="../media/audio5.wav"/><Relationship Id="rId7" Type="http://schemas.openxmlformats.org/officeDocument/2006/relationships/oleObject" Target="../embeddings/oleObject40.bin"/><Relationship Id="rId12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slide" Target="slide16.xml"/><Relationship Id="rId5" Type="http://schemas.openxmlformats.org/officeDocument/2006/relationships/oleObject" Target="../embeddings/oleObject38.bin"/><Relationship Id="rId15" Type="http://schemas.openxmlformats.org/officeDocument/2006/relationships/audio" Target="../media/audio7.wav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Relationship Id="rId1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98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98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miles.33b.ru/smile.10498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miles.33b.ru/smile.10498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oleObject" Target="../embeddings/oleObject5.bin"/><Relationship Id="rId3" Type="http://schemas.openxmlformats.org/officeDocument/2006/relationships/audio" Target="../media/audio3.wav"/><Relationship Id="rId7" Type="http://schemas.openxmlformats.org/officeDocument/2006/relationships/slide" Target="slide14.xml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6" Type="http://schemas.openxmlformats.org/officeDocument/2006/relationships/audio" Target="../media/audio7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audio" Target="../media/audio5.wav"/><Relationship Id="rId15" Type="http://schemas.openxmlformats.org/officeDocument/2006/relationships/slide" Target="slide3.xml"/><Relationship Id="rId10" Type="http://schemas.openxmlformats.org/officeDocument/2006/relationships/oleObject" Target="../embeddings/oleObject2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Единичная окружность</a:t>
            </a:r>
          </a:p>
        </p:txBody>
      </p:sp>
      <p:pic>
        <p:nvPicPr>
          <p:cNvPr id="9220" name="Picture 11" descr="H:\Documents and Settings\Aida\Рабочий стол\текстуры и фоны, клипарты\новеньки картинки\office hilighter roll a 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929188"/>
            <a:ext cx="130968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8680"/>
            <a:ext cx="1844765" cy="141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Monotype Corsiva" pitchFamily="66" charset="0"/>
              </a:rPr>
              <a:t>Определение единичной окружности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52600"/>
            <a:ext cx="4038600" cy="1676400"/>
          </a:xfrm>
        </p:spPr>
        <p:txBody>
          <a:bodyPr/>
          <a:lstStyle/>
          <a:p>
            <a:r>
              <a:rPr lang="ru-RU" sz="2000" b="1" dirty="0">
                <a:solidFill>
                  <a:srgbClr val="000099"/>
                </a:solidFill>
              </a:rPr>
              <a:t>Окружность радиуса 1 с центром в начале координат называют </a:t>
            </a:r>
            <a:r>
              <a:rPr lang="ru-RU" sz="2000" b="1" i="1" dirty="0">
                <a:solidFill>
                  <a:srgbClr val="FF3300"/>
                </a:solidFill>
              </a:rPr>
              <a:t>единичной окружностью</a:t>
            </a:r>
            <a:r>
              <a:rPr lang="ru-RU" sz="20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181600" y="358140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A0D7C"/>
                </a:solidFill>
              </a:rPr>
              <a:t>Зададим соответствие между множеством действительных чисел и точками единичной окружности следующим образом: </a:t>
            </a:r>
          </a:p>
        </p:txBody>
      </p:sp>
      <p:pic>
        <p:nvPicPr>
          <p:cNvPr id="40969" name="Picture 9" descr="Сетка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1543050"/>
            <a:ext cx="4800600" cy="4202113"/>
          </a:xfrm>
          <a:noFill/>
          <a:ln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6800" y="2362200"/>
            <a:ext cx="2971800" cy="2808288"/>
            <a:chOff x="720" y="1728"/>
            <a:chExt cx="1536" cy="1488"/>
          </a:xfrm>
        </p:grpSpPr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720" y="1728"/>
              <a:ext cx="1488" cy="1488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2160" y="2400"/>
              <a:ext cx="96" cy="96"/>
            </a:xfrm>
            <a:prstGeom prst="star32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962400" y="541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Рис.2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733800" y="9144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Автоматический показ</a:t>
            </a:r>
          </a:p>
        </p:txBody>
      </p:sp>
      <p:sp>
        <p:nvSpPr>
          <p:cNvPr id="40981" name="AutoShape 21" descr="Водяные капли">
            <a:hlinkClick r:id="rId6" action="ppaction://hlinksldjump" highlightClick="1">
              <a:snd r:embed="rId7" name="whoosh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1143000" cy="228600"/>
          </a:xfrm>
          <a:prstGeom prst="actionButtonBlank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701EAE"/>
                </a:solidFill>
                <a:latin typeface="Comic Sans MS" pitchFamily="66" charset="0"/>
              </a:rPr>
              <a:t>Урок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de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A1A9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A1A9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A1A9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 build="allAtOnce"/>
      <p:bldP spid="40967" grpId="0"/>
      <p:bldP spid="409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Длина окружности равна 2</a:t>
            </a:r>
            <a:r>
              <a:rPr lang="el-GR" sz="3600" b="1" dirty="0" smtClean="0">
                <a:solidFill>
                  <a:srgbClr val="C00000"/>
                </a:solidFill>
              </a:rPr>
              <a:t>π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00985-1E36-4D4F-92EE-8D2E08613BC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557338"/>
            <a:ext cx="45100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95288" y="2133600"/>
            <a:ext cx="2890837" cy="719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baseline="30000" smtClean="0">
                <a:solidFill>
                  <a:srgbClr val="C00000"/>
                </a:solidFill>
              </a:rPr>
              <a:t> ͜  </a:t>
            </a:r>
            <a:r>
              <a:rPr lang="ru-RU" b="1" smtClean="0">
                <a:solidFill>
                  <a:srgbClr val="C00000"/>
                </a:solidFill>
              </a:rPr>
              <a:t>АС= </a:t>
            </a:r>
            <a:r>
              <a:rPr lang="ru-RU" b="1" baseline="30000" smtClean="0">
                <a:solidFill>
                  <a:srgbClr val="C00000"/>
                </a:solidFill>
              </a:rPr>
              <a:t> ͜  </a:t>
            </a:r>
            <a:r>
              <a:rPr lang="ru-RU" b="1" smtClean="0">
                <a:solidFill>
                  <a:srgbClr val="C00000"/>
                </a:solidFill>
              </a:rPr>
              <a:t>СА=</a:t>
            </a:r>
            <a:r>
              <a:rPr lang="el-GR" sz="4800" i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smtClean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850" y="1196975"/>
            <a:ext cx="4048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Чему равны длины дуг АС и СА? 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388" y="3068638"/>
            <a:ext cx="40497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Чему равны длины дуг АВ, ВС,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CD, DA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? 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557338"/>
            <a:ext cx="48085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50825" y="3933825"/>
            <a:ext cx="40497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solidFill>
                  <a:srgbClr val="C00000"/>
                </a:solidFill>
              </a:rPr>
              <a:t> </a:t>
            </a:r>
            <a:r>
              <a:rPr lang="ru-RU" sz="3200" b="1" baseline="30000">
                <a:solidFill>
                  <a:srgbClr val="C00000"/>
                </a:solidFill>
              </a:rPr>
              <a:t>͜  </a:t>
            </a:r>
            <a:r>
              <a:rPr lang="ru-RU" sz="3200" b="1">
                <a:solidFill>
                  <a:srgbClr val="C00000"/>
                </a:solidFill>
              </a:rPr>
              <a:t>А</a:t>
            </a:r>
            <a:r>
              <a:rPr lang="en-US" sz="3200" b="1">
                <a:solidFill>
                  <a:srgbClr val="C00000"/>
                </a:solidFill>
              </a:rPr>
              <a:t>B</a:t>
            </a:r>
            <a:r>
              <a:rPr lang="ru-RU" sz="3200" b="1">
                <a:solidFill>
                  <a:srgbClr val="C00000"/>
                </a:solidFill>
              </a:rPr>
              <a:t>= </a:t>
            </a:r>
            <a:r>
              <a:rPr lang="ru-RU" sz="3200" b="1" baseline="30000">
                <a:solidFill>
                  <a:srgbClr val="C00000"/>
                </a:solidFill>
              </a:rPr>
              <a:t> ͜  </a:t>
            </a:r>
            <a:r>
              <a:rPr lang="en-US" sz="3200" b="1">
                <a:solidFill>
                  <a:srgbClr val="C00000"/>
                </a:solidFill>
              </a:rPr>
              <a:t>BC</a:t>
            </a:r>
            <a:r>
              <a:rPr lang="ru-RU" sz="3200" b="1">
                <a:solidFill>
                  <a:srgbClr val="C00000"/>
                </a:solidFill>
              </a:rPr>
              <a:t>=</a:t>
            </a:r>
            <a:r>
              <a:rPr lang="ru-RU" sz="2400" b="1" baseline="30000">
                <a:solidFill>
                  <a:srgbClr val="C00000"/>
                </a:solidFill>
              </a:rPr>
              <a:t> </a:t>
            </a:r>
            <a:r>
              <a:rPr lang="ru-RU" sz="3200" b="1" baseline="30000">
                <a:solidFill>
                  <a:srgbClr val="C00000"/>
                </a:solidFill>
              </a:rPr>
              <a:t>͜  </a:t>
            </a:r>
            <a:r>
              <a:rPr lang="en-US" sz="3200" b="1">
                <a:solidFill>
                  <a:srgbClr val="C00000"/>
                </a:solidFill>
              </a:rPr>
              <a:t>CD</a:t>
            </a:r>
            <a:r>
              <a:rPr lang="ru-RU" sz="3200" b="1">
                <a:solidFill>
                  <a:srgbClr val="C00000"/>
                </a:solidFill>
              </a:rPr>
              <a:t>=</a:t>
            </a:r>
            <a:endParaRPr lang="en-US" sz="3200" b="1">
              <a:solidFill>
                <a:srgbClr val="C00000"/>
              </a:solidFill>
            </a:endParaRPr>
          </a:p>
          <a:p>
            <a:endParaRPr lang="en-US" sz="3200" b="1">
              <a:solidFill>
                <a:srgbClr val="C00000"/>
              </a:solidFill>
            </a:endParaRPr>
          </a:p>
          <a:p>
            <a:r>
              <a:rPr lang="ru-RU" sz="3200" b="1">
                <a:solidFill>
                  <a:srgbClr val="C00000"/>
                </a:solidFill>
              </a:rPr>
              <a:t> </a:t>
            </a:r>
            <a:r>
              <a:rPr lang="ru-RU" sz="3200" b="1" baseline="30000">
                <a:solidFill>
                  <a:srgbClr val="C00000"/>
                </a:solidFill>
              </a:rPr>
              <a:t> ͜  </a:t>
            </a:r>
            <a:r>
              <a:rPr lang="en-US" sz="3200" b="1">
                <a:solidFill>
                  <a:srgbClr val="C00000"/>
                </a:solidFill>
              </a:rPr>
              <a:t>D</a:t>
            </a:r>
            <a:r>
              <a:rPr lang="ru-RU" sz="3200" b="1">
                <a:solidFill>
                  <a:srgbClr val="C00000"/>
                </a:solidFill>
              </a:rPr>
              <a:t>А=  </a:t>
            </a: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476375" y="4508500"/>
          <a:ext cx="574675" cy="1390650"/>
        </p:xfrm>
        <a:graphic>
          <a:graphicData uri="http://schemas.openxmlformats.org/presentationml/2006/ole">
            <p:oleObj spid="_x0000_s1026" name="Формула" r:id="rId5" imgW="164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/>
      <p:bldP spid="19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равна длина дуги АМ?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1C0EF-8C6E-4E04-9049-3040EE689B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12875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95288" y="2708275"/>
            <a:ext cx="3395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АМ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1547813" y="2492375"/>
          <a:ext cx="1560512" cy="1008063"/>
        </p:xfrm>
        <a:graphic>
          <a:graphicData uri="http://schemas.openxmlformats.org/presentationml/2006/ole">
            <p:oleObj spid="_x0000_s2050" name="Формула" r:id="rId4" imgW="609480" imgH="393480" progId="Equation.3">
              <p:embed/>
            </p:oleObj>
          </a:graphicData>
        </a:graphic>
      </p:graphicFrame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468313" y="3500438"/>
            <a:ext cx="33940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Чему равна длина дуги МВ?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539750" y="4724400"/>
            <a:ext cx="3394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АМ=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МВ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2771775" y="4581525"/>
          <a:ext cx="422275" cy="936625"/>
        </p:xfrm>
        <a:graphic>
          <a:graphicData uri="http://schemas.openxmlformats.org/presentationml/2006/ole">
            <p:oleObj spid="_x0000_s2051" name="Формула" r:id="rId5" imgW="164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равны длины дуг ВМ, М</a:t>
            </a:r>
            <a:r>
              <a:rPr lang="en-US" b="1" smtClean="0">
                <a:solidFill>
                  <a:srgbClr val="C00000"/>
                </a:solidFill>
              </a:rPr>
              <a:t>N</a:t>
            </a:r>
            <a:r>
              <a:rPr lang="ru-RU" b="1" smtClean="0">
                <a:solidFill>
                  <a:srgbClr val="C00000"/>
                </a:solidFill>
              </a:rPr>
              <a:t>, </a:t>
            </a:r>
            <a:r>
              <a:rPr lang="en-US" b="1" smtClean="0">
                <a:solidFill>
                  <a:srgbClr val="C00000"/>
                </a:solidFill>
              </a:rPr>
              <a:t>NC</a:t>
            </a:r>
            <a:r>
              <a:rPr lang="ru-RU" b="1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84960-0AC4-4D70-87FD-F8243BB142A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12875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3850" y="3429000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BM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MN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NC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1041400" y="4149725"/>
          <a:ext cx="1854200" cy="1008063"/>
        </p:xfrm>
        <a:graphic>
          <a:graphicData uri="http://schemas.openxmlformats.org/presentationml/2006/ole">
            <p:oleObj spid="_x0000_s3074" name="Формула" r:id="rId4" imgW="723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равна длина дуги МС?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A2E67-0AE2-4D4C-B63B-809F5C424E7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12875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3850" y="3429000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M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С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MN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+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NC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50825" y="4076700"/>
          <a:ext cx="1398588" cy="1008063"/>
        </p:xfrm>
        <a:graphic>
          <a:graphicData uri="http://schemas.openxmlformats.org/presentationml/2006/ole">
            <p:oleObj spid="_x0000_s4098" name="Формула" r:id="rId4" imgW="545760" imgH="3934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619250" y="4076700"/>
          <a:ext cx="944563" cy="1008063"/>
        </p:xfrm>
        <a:graphic>
          <a:graphicData uri="http://schemas.openxmlformats.org/presentationml/2006/ole">
            <p:oleObj spid="_x0000_s4099" name="Формула" r:id="rId5" imgW="368280" imgH="3934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555875" y="4076700"/>
          <a:ext cx="747713" cy="1008063"/>
        </p:xfrm>
        <a:graphic>
          <a:graphicData uri="http://schemas.openxmlformats.org/presentationml/2006/ole">
            <p:oleObj spid="_x0000_s4100" name="Формула" r:id="rId6" imgW="291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341438"/>
            <a:ext cx="4743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равна длина дуги М</a:t>
            </a:r>
            <a:r>
              <a:rPr lang="en-US" b="1" smtClean="0">
                <a:solidFill>
                  <a:srgbClr val="C00000"/>
                </a:solidFill>
              </a:rPr>
              <a:t>B</a:t>
            </a:r>
            <a:r>
              <a:rPr lang="ru-RU" b="1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C7682-1C9E-4AF3-8E35-6622B02B017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3850" y="3429000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M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С=2</a:t>
            </a:r>
            <a:r>
              <a:rPr lang="el-GR" sz="3200" b="1" i="1" dirty="0">
                <a:solidFill>
                  <a:srgbClr val="C00000"/>
                </a:solidFill>
                <a:latin typeface="Arial" pitchFamily="34" charset="0"/>
              </a:rPr>
              <a:t>π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ВМ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84213" y="4005263"/>
          <a:ext cx="2570162" cy="1008062"/>
        </p:xfrm>
        <a:graphic>
          <a:graphicData uri="http://schemas.openxmlformats.org/presentationml/2006/ole">
            <p:oleObj spid="_x0000_s5122" name="Формула" r:id="rId4" imgW="1002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47704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равна длина дуги РМ?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53B56-6A4C-425F-B6EA-AE5BC94E52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3850" y="3429000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РМ=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РВ+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ВМ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830263" y="4005263"/>
          <a:ext cx="2276475" cy="1008062"/>
        </p:xfrm>
        <a:graphic>
          <a:graphicData uri="http://schemas.openxmlformats.org/presentationml/2006/ole">
            <p:oleObj spid="_x0000_s6146" name="Формула" r:id="rId4" imgW="888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341438"/>
            <a:ext cx="47339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Разделим дугу АВ точкой Р на две равные части. Дугу ВС точками </a:t>
            </a:r>
            <a:r>
              <a:rPr lang="en-US" sz="2800" b="1" smtClean="0">
                <a:solidFill>
                  <a:srgbClr val="C00000"/>
                </a:solidFill>
              </a:rPr>
              <a:t>M </a:t>
            </a:r>
            <a:r>
              <a:rPr lang="ru-RU" sz="2800" b="1" smtClean="0">
                <a:solidFill>
                  <a:srgbClr val="C00000"/>
                </a:solidFill>
              </a:rPr>
              <a:t>и </a:t>
            </a:r>
            <a:r>
              <a:rPr lang="en-US" sz="2800" b="1" smtClean="0">
                <a:solidFill>
                  <a:srgbClr val="C00000"/>
                </a:solidFill>
              </a:rPr>
              <a:t>N </a:t>
            </a:r>
            <a:r>
              <a:rPr lang="ru-RU" sz="2800" b="1" smtClean="0">
                <a:solidFill>
                  <a:srgbClr val="C00000"/>
                </a:solidFill>
              </a:rPr>
              <a:t>на три равные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395662" cy="11811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Чему равна длина дуги А</a:t>
            </a:r>
            <a:r>
              <a:rPr lang="en-US" b="1" smtClean="0">
                <a:solidFill>
                  <a:srgbClr val="C00000"/>
                </a:solidFill>
              </a:rPr>
              <a:t>N</a:t>
            </a:r>
            <a:r>
              <a:rPr lang="ru-RU" b="1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BB1F3-CBDB-4DDD-A609-B9992CA9B03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12088" y="2349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1500" y="20605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9338" y="2708275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5113" y="1773238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16287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M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336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</a:rPr>
              <a:t>N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3850" y="3429000"/>
            <a:ext cx="3671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AN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AC-</a:t>
            </a:r>
            <a:r>
              <a:rPr lang="ru-RU" sz="3200" b="1" baseline="30000" dirty="0">
                <a:solidFill>
                  <a:srgbClr val="C00000"/>
                </a:solidFill>
                <a:latin typeface="Arial" pitchFamily="34" charset="0"/>
              </a:rPr>
              <a:t> ͜ 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NC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862013" y="4005263"/>
          <a:ext cx="2211387" cy="1008062"/>
        </p:xfrm>
        <a:graphic>
          <a:graphicData uri="http://schemas.openxmlformats.org/presentationml/2006/ole">
            <p:oleObj spid="_x0000_s7170" name="Формула" r:id="rId4" imgW="863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3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AutoShape 8">
            <a:hlinkClick r:id="rId6" action="ppaction://hlinksldjump" highlightClick="1">
              <a:snd r:embed="rId7" name="start.wav"/>
            </a:hlinkClick>
          </p:cNvPr>
          <p:cNvSpPr>
            <a:spLocks noChangeArrowheads="1"/>
          </p:cNvSpPr>
          <p:nvPr/>
        </p:nvSpPr>
        <p:spPr bwMode="auto">
          <a:xfrm>
            <a:off x="5715000" y="6400800"/>
            <a:ext cx="1828800" cy="457200"/>
          </a:xfrm>
          <a:prstGeom prst="actionButtonBlank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Смотрите рис.3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2.Каждая точка окружности изображает бесконечное множество действительных чисел.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029200" y="34290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3. Точки </a:t>
            </a:r>
            <a:r>
              <a:rPr lang="en-US" b="1">
                <a:solidFill>
                  <a:srgbClr val="FF3300"/>
                </a:solidFill>
              </a:rPr>
              <a:t>A, B, C, D</a:t>
            </a:r>
            <a:r>
              <a:rPr lang="en-US" b="1"/>
              <a:t> </a:t>
            </a:r>
            <a:r>
              <a:rPr lang="ru-RU" b="1"/>
              <a:t>назовем </a:t>
            </a:r>
            <a:r>
              <a:rPr lang="ru-RU" b="1" i="1">
                <a:solidFill>
                  <a:srgbClr val="FF3300"/>
                </a:solidFill>
              </a:rPr>
              <a:t>узловыми.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105400" y="9906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 Каждому действительному числу соответствует единственная точка окружности.</a:t>
            </a:r>
          </a:p>
        </p:txBody>
      </p:sp>
      <p:sp>
        <p:nvSpPr>
          <p:cNvPr id="52240" name="AutoShape 16">
            <a:hlinkClick r:id="" action="ppaction://noaction" highlightClick="1"/>
            <a:hlinkHover r:id="rId8" action="ppaction://hlinksldjump">
              <a:snd r:embed="rId7" name="start.wav"/>
            </a:hlinkHover>
          </p:cNvPr>
          <p:cNvSpPr>
            <a:spLocks noChangeArrowheads="1"/>
          </p:cNvSpPr>
          <p:nvPr/>
        </p:nvSpPr>
        <p:spPr bwMode="auto">
          <a:xfrm>
            <a:off x="2743200" y="6400800"/>
            <a:ext cx="2133600" cy="4572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ru-RU" sz="1600" b="1">
                <a:solidFill>
                  <a:srgbClr val="631A9A"/>
                </a:solidFill>
                <a:latin typeface="Comic Sans MS" pitchFamily="66" charset="0"/>
              </a:rPr>
              <a:t>К упражнению </a:t>
            </a:r>
            <a:r>
              <a:rPr lang="en-US" sz="1600" b="1">
                <a:solidFill>
                  <a:srgbClr val="631A9A"/>
                </a:solidFill>
                <a:latin typeface="Comic Sans MS" pitchFamily="66" charset="0"/>
              </a:rPr>
              <a:t>I</a:t>
            </a:r>
            <a:r>
              <a:rPr lang="ru-RU" sz="1600" b="1">
                <a:solidFill>
                  <a:srgbClr val="631A9A"/>
                </a:solidFill>
                <a:latin typeface="Comic Sans MS" pitchFamily="66" charset="0"/>
              </a:rPr>
              <a:t>,1</a:t>
            </a:r>
          </a:p>
          <a:p>
            <a:pPr algn="ctr"/>
            <a:endParaRPr lang="ru-RU" sz="2400" b="1">
              <a:solidFill>
                <a:srgbClr val="631A9A"/>
              </a:solidFill>
              <a:latin typeface="Comic Sans MS" pitchFamily="66" charset="0"/>
            </a:endParaRPr>
          </a:p>
        </p:txBody>
      </p:sp>
      <p:pic>
        <p:nvPicPr>
          <p:cNvPr id="52245" name="Picture 21" descr="Окружност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990600"/>
            <a:ext cx="4705350" cy="4876800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124200" y="3276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E82D0E"/>
                </a:solidFill>
                <a:latin typeface="Arial Narrow" pitchFamily="34" charset="0"/>
              </a:rPr>
              <a:t>А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057400" y="2209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E82D0E"/>
                </a:solidFill>
                <a:latin typeface="Arial Narrow" pitchFamily="34" charset="0"/>
              </a:rPr>
              <a:t>В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990600" y="3276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E82D0E"/>
                </a:solidFill>
                <a:latin typeface="Arial Narrow" pitchFamily="34" charset="0"/>
              </a:rPr>
              <a:t>С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9812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82D0E"/>
                </a:solidFill>
                <a:latin typeface="Arial Narrow" pitchFamily="34" charset="0"/>
              </a:rPr>
              <a:t>D</a:t>
            </a:r>
            <a:endParaRPr lang="ru-RU" sz="2400" b="1">
              <a:solidFill>
                <a:srgbClr val="E82D0E"/>
              </a:solidFill>
              <a:latin typeface="Arial Narrow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990600" y="586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Рис.5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0" y="7620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Автоматический показ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0034" y="21429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</a:rPr>
              <a:t>   </a:t>
            </a:r>
            <a:r>
              <a:rPr lang="ru-RU" sz="2000" b="1" dirty="0">
                <a:solidFill>
                  <a:srgbClr val="FF3300"/>
                </a:solidFill>
              </a:rPr>
              <a:t>Обратите внимание, что построенное отображение не является однозначным: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876800" y="4191000"/>
            <a:ext cx="4267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Фактически, мы получили принципиально </a:t>
            </a:r>
            <a:r>
              <a:rPr lang="ru-RU" b="1">
                <a:solidFill>
                  <a:srgbClr val="FF3300"/>
                </a:solidFill>
              </a:rPr>
              <a:t>новую систему координат – </a:t>
            </a:r>
            <a:r>
              <a:rPr lang="ru-RU" b="1" u="sng">
                <a:solidFill>
                  <a:srgbClr val="FF3300"/>
                </a:solidFill>
              </a:rPr>
              <a:t>криволинейную</a:t>
            </a:r>
            <a:r>
              <a:rPr lang="ru-RU" b="1">
                <a:solidFill>
                  <a:srgbClr val="000099"/>
                </a:solidFill>
              </a:rPr>
              <a:t>. Но точка единичной окружности имеет одну </a:t>
            </a:r>
            <a:r>
              <a:rPr lang="ru-RU" b="1" u="sng">
                <a:solidFill>
                  <a:srgbClr val="000099"/>
                </a:solidFill>
              </a:rPr>
              <a:t>координату</a:t>
            </a:r>
            <a:r>
              <a:rPr lang="ru-RU" b="1">
                <a:solidFill>
                  <a:srgbClr val="000099"/>
                </a:solidFill>
              </a:rPr>
              <a:t>.  (Почти все также,  как и в прямоугольной системе координат.)</a:t>
            </a:r>
          </a:p>
        </p:txBody>
      </p:sp>
      <p:sp>
        <p:nvSpPr>
          <p:cNvPr id="5225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609600" cy="304800"/>
          </a:xfrm>
          <a:prstGeom prst="actionButtonForwardNext">
            <a:avLst/>
          </a:prstGeom>
          <a:solidFill>
            <a:srgbClr val="FE8B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9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9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6" grpId="0"/>
      <p:bldP spid="52231" grpId="0" build="p"/>
      <p:bldP spid="52241" grpId="0"/>
      <p:bldP spid="52242" grpId="0"/>
      <p:bldP spid="52243" grpId="0"/>
      <p:bldP spid="52244" grpId="0"/>
      <p:bldP spid="52235" grpId="0"/>
      <p:bldP spid="52229" grpId="0"/>
      <p:bldP spid="52248" grpId="0"/>
      <p:bldP spid="522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0"/>
            <a:ext cx="2743200" cy="457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Упражнение </a:t>
            </a: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I</a:t>
            </a: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.1</a:t>
            </a:r>
          </a:p>
        </p:txBody>
      </p:sp>
      <p:pic>
        <p:nvPicPr>
          <p:cNvPr id="53256" name="Picture 8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5260975" cy="5486400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038600" y="0"/>
            <a:ext cx="4953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A0D7C"/>
                </a:solidFill>
              </a:rPr>
              <a:t>Назовите по одному положительному или отрицательному числу, которые не записаны на модели единичной окружности, но соответствуют каждой из узловых точек.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697538" y="2286000"/>
          <a:ext cx="3109912" cy="290513"/>
        </p:xfrm>
        <a:graphic>
          <a:graphicData uri="http://schemas.openxmlformats.org/presentationml/2006/ole">
            <p:oleObj spid="_x0000_s29698" name="Формула" r:id="rId5" imgW="2158920" imgH="203040" progId="Equation.3">
              <p:embed/>
            </p:oleObj>
          </a:graphicData>
        </a:graphic>
      </p:graphicFrame>
      <p:sp>
        <p:nvSpPr>
          <p:cNvPr id="5326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9050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Monotype Corsiva" pitchFamily="66" charset="0"/>
              </a:rPr>
              <a:t>Выбери ответ:</a:t>
            </a:r>
          </a:p>
        </p:txBody>
      </p:sp>
      <p:graphicFrame>
        <p:nvGraphicFramePr>
          <p:cNvPr id="53266" name="Object 1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324600" y="2590800"/>
          <a:ext cx="609600" cy="487363"/>
        </p:xfrm>
        <a:graphic>
          <a:graphicData uri="http://schemas.openxmlformats.org/presentationml/2006/ole">
            <p:oleObj spid="_x0000_s29699" name="Формула" r:id="rId7" imgW="253800" imgH="203040" progId="Equation.3">
              <p:embed/>
            </p:oleObj>
          </a:graphicData>
        </a:graphic>
      </p:graphicFrame>
      <p:graphicFrame>
        <p:nvGraphicFramePr>
          <p:cNvPr id="53265" name="Object 17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5486400" y="4710113"/>
          <a:ext cx="609600" cy="495300"/>
        </p:xfrm>
        <a:graphic>
          <a:graphicData uri="http://schemas.openxmlformats.org/presentationml/2006/ole">
            <p:oleObj spid="_x0000_s29700" name="Формула" r:id="rId9" imgW="253800" imgH="203040" progId="Equation.3">
              <p:embed/>
            </p:oleObj>
          </a:graphicData>
        </a:graphic>
      </p:graphicFrame>
      <p:graphicFrame>
        <p:nvGraphicFramePr>
          <p:cNvPr id="53263" name="Object 15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8001000" y="2590800"/>
          <a:ext cx="685800" cy="457200"/>
        </p:xfrm>
        <a:graphic>
          <a:graphicData uri="http://schemas.openxmlformats.org/presentationml/2006/ole">
            <p:oleObj spid="_x0000_s29701" name="Формула" r:id="rId10" imgW="253800" imgH="203040" progId="Equation.3">
              <p:embed/>
            </p:oleObj>
          </a:graphicData>
        </a:graphic>
      </p:graphicFrame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23622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281781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734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418465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22098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0" y="31353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0" y="35814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0" y="403860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0" y="450215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graphicFrame>
        <p:nvGraphicFramePr>
          <p:cNvPr id="53294" name="Object 46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486400" y="2590800"/>
          <a:ext cx="685800" cy="457200"/>
        </p:xfrm>
        <a:graphic>
          <a:graphicData uri="http://schemas.openxmlformats.org/presentationml/2006/ole">
            <p:oleObj spid="_x0000_s29702" name="Формула" r:id="rId11" imgW="355320" imgH="203040" progId="Equation.3">
              <p:embed/>
            </p:oleObj>
          </a:graphicData>
        </a:graphic>
      </p:graphicFrame>
      <p:graphicFrame>
        <p:nvGraphicFramePr>
          <p:cNvPr id="53295" name="Object 47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7162800" y="2590800"/>
          <a:ext cx="609600" cy="457200"/>
        </p:xfrm>
        <a:graphic>
          <a:graphicData uri="http://schemas.openxmlformats.org/presentationml/2006/ole">
            <p:oleObj spid="_x0000_s29703" name="Формула" r:id="rId12" imgW="368280" imgH="203040" progId="Equation.3">
              <p:embed/>
            </p:oleObj>
          </a:graphicData>
        </a:graphic>
      </p:graphicFrame>
      <p:graphicFrame>
        <p:nvGraphicFramePr>
          <p:cNvPr id="53296" name="Object 48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8077200" y="4713288"/>
          <a:ext cx="533400" cy="460375"/>
        </p:xfrm>
        <a:graphic>
          <a:graphicData uri="http://schemas.openxmlformats.org/presentationml/2006/ole">
            <p:oleObj spid="_x0000_s29704" name="Формула" r:id="rId13" imgW="368280" imgH="203040" progId="Equation.3">
              <p:embed/>
            </p:oleObj>
          </a:graphicData>
        </a:graphic>
      </p:graphicFrame>
      <p:graphicFrame>
        <p:nvGraphicFramePr>
          <p:cNvPr id="53297" name="Object 4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324600" y="4710113"/>
          <a:ext cx="606425" cy="487362"/>
        </p:xfrm>
        <a:graphic>
          <a:graphicData uri="http://schemas.openxmlformats.org/presentationml/2006/ole">
            <p:oleObj spid="_x0000_s29705" name="Формула" r:id="rId14" imgW="368280" imgH="203040" progId="Equation.3">
              <p:embed/>
            </p:oleObj>
          </a:graphicData>
        </a:graphic>
      </p:graphicFrame>
      <p:graphicFrame>
        <p:nvGraphicFramePr>
          <p:cNvPr id="53298" name="Object 50"/>
          <p:cNvGraphicFramePr>
            <a:graphicFrameLocks noChangeAspect="1"/>
          </p:cNvGraphicFramePr>
          <p:nvPr/>
        </p:nvGraphicFramePr>
        <p:xfrm>
          <a:off x="5638800" y="3200400"/>
          <a:ext cx="3073400" cy="290513"/>
        </p:xfrm>
        <a:graphic>
          <a:graphicData uri="http://schemas.openxmlformats.org/presentationml/2006/ole">
            <p:oleObj spid="_x0000_s29706" name="Формула" r:id="rId15" imgW="2133360" imgH="203040" progId="Equation.3">
              <p:embed/>
            </p:oleObj>
          </a:graphicData>
        </a:graphic>
      </p:graphicFrame>
      <p:graphicFrame>
        <p:nvGraphicFramePr>
          <p:cNvPr id="53306" name="Object 58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8008938" y="5791200"/>
          <a:ext cx="681037" cy="762000"/>
        </p:xfrm>
        <a:graphic>
          <a:graphicData uri="http://schemas.openxmlformats.org/presentationml/2006/ole">
            <p:oleObj spid="_x0000_s29707" name="Формула" r:id="rId16" imgW="355320" imgH="393480" progId="Equation.3">
              <p:embed/>
            </p:oleObj>
          </a:graphicData>
        </a:graphic>
      </p:graphicFrame>
      <p:graphicFrame>
        <p:nvGraphicFramePr>
          <p:cNvPr id="53305" name="Object 5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486400" y="3657600"/>
          <a:ext cx="685800" cy="533400"/>
        </p:xfrm>
        <a:graphic>
          <a:graphicData uri="http://schemas.openxmlformats.org/presentationml/2006/ole">
            <p:oleObj spid="_x0000_s29708" name="Формула" r:id="rId17" imgW="304536" imgH="393359" progId="Equation.3">
              <p:embed/>
            </p:oleObj>
          </a:graphicData>
        </a:graphic>
      </p:graphicFrame>
      <p:graphicFrame>
        <p:nvGraphicFramePr>
          <p:cNvPr id="53304" name="Object 56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5410200" y="5791200"/>
          <a:ext cx="685800" cy="762000"/>
        </p:xfrm>
        <a:graphic>
          <a:graphicData uri="http://schemas.openxmlformats.org/presentationml/2006/ole">
            <p:oleObj spid="_x0000_s29709" name="Формула" r:id="rId18" imgW="469800" imgH="393480" progId="Equation.3">
              <p:embed/>
            </p:oleObj>
          </a:graphicData>
        </a:graphic>
      </p:graphicFrame>
      <p:graphicFrame>
        <p:nvGraphicFramePr>
          <p:cNvPr id="53303" name="Object 55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7162800" y="5791200"/>
          <a:ext cx="592138" cy="762000"/>
        </p:xfrm>
        <a:graphic>
          <a:graphicData uri="http://schemas.openxmlformats.org/presentationml/2006/ole">
            <p:oleObj spid="_x0000_s29710" name="Формула" r:id="rId19" imgW="304536" imgH="393359" progId="Equation.3">
              <p:embed/>
            </p:oleObj>
          </a:graphicData>
        </a:graphic>
      </p:graphicFrame>
      <p:graphicFrame>
        <p:nvGraphicFramePr>
          <p:cNvPr id="53302" name="Object 54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6324600" y="3657600"/>
          <a:ext cx="685800" cy="582613"/>
        </p:xfrm>
        <a:graphic>
          <a:graphicData uri="http://schemas.openxmlformats.org/presentationml/2006/ole">
            <p:oleObj spid="_x0000_s29711" name="Формула" r:id="rId20" imgW="469800" imgH="393480" progId="Equation.3">
              <p:embed/>
            </p:oleObj>
          </a:graphicData>
        </a:graphic>
      </p:graphicFrame>
      <p:graphicFrame>
        <p:nvGraphicFramePr>
          <p:cNvPr id="53301" name="Object 53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7162800" y="3657600"/>
          <a:ext cx="609600" cy="609600"/>
        </p:xfrm>
        <a:graphic>
          <a:graphicData uri="http://schemas.openxmlformats.org/presentationml/2006/ole">
            <p:oleObj spid="_x0000_s29712" name="Формула" r:id="rId21" imgW="355292" imgH="393359" progId="Equation.3">
              <p:embed/>
            </p:oleObj>
          </a:graphicData>
        </a:graphic>
      </p:graphicFrame>
      <p:graphicFrame>
        <p:nvGraphicFramePr>
          <p:cNvPr id="53300" name="Object 52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7924800" y="3657600"/>
          <a:ext cx="685800" cy="573088"/>
        </p:xfrm>
        <a:graphic>
          <a:graphicData uri="http://schemas.openxmlformats.org/presentationml/2006/ole">
            <p:oleObj spid="_x0000_s29713" name="Формула" r:id="rId22" imgW="469696" imgH="393529" progId="Equation.3">
              <p:embed/>
            </p:oleObj>
          </a:graphicData>
        </a:graphic>
      </p:graphicFrame>
      <p:graphicFrame>
        <p:nvGraphicFramePr>
          <p:cNvPr id="53299" name="Object 51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324600" y="5791200"/>
          <a:ext cx="685800" cy="762000"/>
        </p:xfrm>
        <a:graphic>
          <a:graphicData uri="http://schemas.openxmlformats.org/presentationml/2006/ole">
            <p:oleObj spid="_x0000_s29714" name="Формула" r:id="rId23" imgW="418918" imgH="393529" progId="Equation.3">
              <p:embed/>
            </p:oleObj>
          </a:graphicData>
        </a:graphic>
      </p:graphicFrame>
      <p:sp>
        <p:nvSpPr>
          <p:cNvPr id="53307" name="Rectangle 59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308" name="Rectangle 60"/>
          <p:cNvSpPr>
            <a:spLocks noChangeArrowheads="1"/>
          </p:cNvSpPr>
          <p:nvPr/>
        </p:nvSpPr>
        <p:spPr bwMode="auto">
          <a:xfrm>
            <a:off x="0" y="143351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53309" name="Rectangle 61"/>
          <p:cNvSpPr>
            <a:spLocks noChangeArrowheads="1"/>
          </p:cNvSpPr>
          <p:nvPr/>
        </p:nvSpPr>
        <p:spPr bwMode="auto">
          <a:xfrm>
            <a:off x="0" y="20986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0" y="276383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311" name="Rectangle 63"/>
          <p:cNvSpPr>
            <a:spLocks noChangeArrowheads="1"/>
          </p:cNvSpPr>
          <p:nvPr/>
        </p:nvSpPr>
        <p:spPr bwMode="auto">
          <a:xfrm>
            <a:off x="0" y="34290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313" name="Rectangle 65"/>
          <p:cNvSpPr>
            <a:spLocks noChangeArrowheads="1"/>
          </p:cNvSpPr>
          <p:nvPr/>
        </p:nvSpPr>
        <p:spPr bwMode="auto">
          <a:xfrm>
            <a:off x="0" y="448468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3314" name="Rectangle 66"/>
          <p:cNvSpPr>
            <a:spLocks noChangeArrowheads="1"/>
          </p:cNvSpPr>
          <p:nvPr/>
        </p:nvSpPr>
        <p:spPr bwMode="auto">
          <a:xfrm>
            <a:off x="0" y="514985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graphicFrame>
        <p:nvGraphicFramePr>
          <p:cNvPr id="53315" name="Object 67"/>
          <p:cNvGraphicFramePr>
            <a:graphicFrameLocks noChangeAspect="1"/>
          </p:cNvGraphicFramePr>
          <p:nvPr/>
        </p:nvGraphicFramePr>
        <p:xfrm>
          <a:off x="5638800" y="4343400"/>
          <a:ext cx="3073400" cy="290513"/>
        </p:xfrm>
        <a:graphic>
          <a:graphicData uri="http://schemas.openxmlformats.org/presentationml/2006/ole">
            <p:oleObj spid="_x0000_s29715" name="Формула" r:id="rId24" imgW="2133360" imgH="203040" progId="Equation.3">
              <p:embed/>
            </p:oleObj>
          </a:graphicData>
        </a:graphic>
      </p:graphicFrame>
      <p:graphicFrame>
        <p:nvGraphicFramePr>
          <p:cNvPr id="53316" name="Object 6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7162800" y="4691063"/>
          <a:ext cx="609600" cy="495300"/>
        </p:xfrm>
        <a:graphic>
          <a:graphicData uri="http://schemas.openxmlformats.org/presentationml/2006/ole">
            <p:oleObj spid="_x0000_s29716" name="Формула" r:id="rId25" imgW="253800" imgH="203040" progId="Equation.3">
              <p:embed/>
            </p:oleObj>
          </a:graphicData>
        </a:graphic>
      </p:graphicFrame>
      <p:graphicFrame>
        <p:nvGraphicFramePr>
          <p:cNvPr id="53317" name="Object 69"/>
          <p:cNvGraphicFramePr>
            <a:graphicFrameLocks noChangeAspect="1"/>
          </p:cNvGraphicFramePr>
          <p:nvPr/>
        </p:nvGraphicFramePr>
        <p:xfrm>
          <a:off x="5486400" y="5410200"/>
          <a:ext cx="3092450" cy="290513"/>
        </p:xfrm>
        <a:graphic>
          <a:graphicData uri="http://schemas.openxmlformats.org/presentationml/2006/ole">
            <p:oleObj spid="_x0000_s29717" name="Формула" r:id="rId26" imgW="2145960" imgH="203040" progId="Equation.3">
              <p:embed/>
            </p:oleObj>
          </a:graphicData>
        </a:graphic>
      </p:graphicFrame>
      <p:sp>
        <p:nvSpPr>
          <p:cNvPr id="53319" name="Text Box 71"/>
          <p:cNvSpPr txBox="1">
            <a:spLocks noChangeArrowheads="1"/>
          </p:cNvSpPr>
          <p:nvPr/>
        </p:nvSpPr>
        <p:spPr bwMode="auto">
          <a:xfrm>
            <a:off x="304800" y="5562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Рис.6</a:t>
            </a:r>
          </a:p>
        </p:txBody>
      </p:sp>
      <p:sp>
        <p:nvSpPr>
          <p:cNvPr id="53321" name="AutoShape 73" descr="Розовая тисненая бумага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6477000"/>
            <a:ext cx="1828800" cy="381000"/>
          </a:xfrm>
          <a:prstGeom prst="actionButtonBlank">
            <a:avLst/>
          </a:prstGeom>
          <a:blipFill dpi="0" rotWithShape="1">
            <a:blip r:embed="rId2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2A1A9E"/>
                </a:solidFill>
              </a:rPr>
              <a:t>На упражнение </a:t>
            </a:r>
            <a:r>
              <a:rPr lang="en-US" sz="1400" b="1">
                <a:solidFill>
                  <a:srgbClr val="2A1A9E"/>
                </a:solidFill>
              </a:rPr>
              <a:t>I</a:t>
            </a:r>
            <a:r>
              <a:rPr lang="ru-RU" sz="1400" b="1">
                <a:solidFill>
                  <a:srgbClr val="2A1A9E"/>
                </a:solidFill>
              </a:rPr>
              <a:t>.2</a:t>
            </a:r>
          </a:p>
        </p:txBody>
      </p:sp>
      <p:sp>
        <p:nvSpPr>
          <p:cNvPr id="53322" name="AutoShape 74" descr="Водяные капли">
            <a:hlinkClick r:id="rId29" action="ppaction://hlinksldjump" highlightClick="1">
              <a:snd r:embed="rId30" name="whoosh.wav" builtIn="1"/>
            </a:hlinkClick>
          </p:cNvPr>
          <p:cNvSpPr>
            <a:spLocks noChangeArrowheads="1"/>
          </p:cNvSpPr>
          <p:nvPr/>
        </p:nvSpPr>
        <p:spPr bwMode="auto">
          <a:xfrm>
            <a:off x="76200" y="533400"/>
            <a:ext cx="1143000" cy="228600"/>
          </a:xfrm>
          <a:prstGeom prst="actionButtonBlank">
            <a:avLst/>
          </a:prstGeom>
          <a:blipFill dpi="0" rotWithShape="1">
            <a:blip r:embed="rId3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701EAE"/>
                </a:solidFill>
                <a:latin typeface="Comic Sans MS" pitchFamily="66" charset="0"/>
              </a:rPr>
              <a:t>Урок 1</a:t>
            </a:r>
          </a:p>
        </p:txBody>
      </p:sp>
      <p:sp>
        <p:nvSpPr>
          <p:cNvPr id="53324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533400" cy="228600"/>
          </a:xfrm>
          <a:prstGeom prst="actionButtonForwardNext">
            <a:avLst/>
          </a:prstGeom>
          <a:solidFill>
            <a:srgbClr val="FE8B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533400"/>
          </a:xfrm>
          <a:noFill/>
        </p:spPr>
        <p:txBody>
          <a:bodyPr/>
          <a:lstStyle/>
          <a:p>
            <a:pPr algn="ctr"/>
            <a:r>
              <a:rPr lang="ru-RU" sz="3200" b="1">
                <a:solidFill>
                  <a:srgbClr val="E44E12"/>
                </a:solidFill>
                <a:latin typeface="Comic Sans MS" pitchFamily="66" charset="0"/>
              </a:rPr>
              <a:t>Зачем нужна единичная окружность?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267200" y="5638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Рис.1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334000" y="2438400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E067C"/>
                </a:solidFill>
              </a:rPr>
              <a:t>  </a:t>
            </a:r>
            <a:r>
              <a:rPr lang="ru-RU" sz="1600" b="1" dirty="0">
                <a:solidFill>
                  <a:srgbClr val="FF3300"/>
                </a:solidFill>
              </a:rPr>
              <a:t>Единичная окружность</a:t>
            </a:r>
            <a:r>
              <a:rPr lang="ru-RU" sz="1600" b="1" dirty="0">
                <a:solidFill>
                  <a:srgbClr val="1A0B8B"/>
                </a:solidFill>
              </a:rPr>
              <a:t> </a:t>
            </a:r>
            <a:r>
              <a:rPr lang="ru-RU" sz="1600" b="1" dirty="0">
                <a:solidFill>
                  <a:srgbClr val="FF3300"/>
                </a:solidFill>
              </a:rPr>
              <a:t>необходима </a:t>
            </a:r>
            <a:r>
              <a:rPr lang="ru-RU" sz="1600" b="1" dirty="0">
                <a:solidFill>
                  <a:srgbClr val="1A0B8B"/>
                </a:solidFill>
              </a:rPr>
              <a:t>при изучении тригонометрических функций и построении их графиков, часто используется в решении тригонометрических уравнений и неравенств</a:t>
            </a:r>
            <a:r>
              <a:rPr lang="en-US" sz="1600" b="1" dirty="0">
                <a:solidFill>
                  <a:srgbClr val="1A0B8B"/>
                </a:solidFill>
              </a:rPr>
              <a:t> </a:t>
            </a:r>
            <a:r>
              <a:rPr lang="ru-RU" sz="1600" b="1" dirty="0">
                <a:solidFill>
                  <a:srgbClr val="1A0B8B"/>
                </a:solidFill>
              </a:rPr>
              <a:t>при отборе корней.</a:t>
            </a:r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4991940" cy="4448175"/>
          </a:xfrm>
          <a:prstGeom prst="rect">
            <a:avLst/>
          </a:prstGeom>
          <a:noFill/>
        </p:spPr>
      </p:pic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1295400" y="2286000"/>
            <a:ext cx="3200400" cy="3200400"/>
          </a:xfrm>
          <a:prstGeom prst="ellipse">
            <a:avLst/>
          </a:prstGeom>
          <a:noFill/>
          <a:ln w="38100">
            <a:solidFill>
              <a:srgbClr val="22158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star16">
            <a:avLst>
              <a:gd name="adj" fmla="val 37500"/>
            </a:avLst>
          </a:prstGeom>
          <a:solidFill>
            <a:srgbClr val="E6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657600" y="3810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Автоматический показ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2 C 0.09601 0.00023 0.175 0.10427 0.17483 0.23352 C 0.17483 0.36115 0.09601 0.46612 -0.00052 0.46612 C -0.0967 0.46589 -0.17448 0.36161 -0.17448 0.23352 C -0.175 0.10427 -0.09687 3.75723E-6 -3.33333E-6 0.00092 Z " pathEditMode="relative" rAng="0" ptsTypes="fffff">
                                      <p:cBhvr>
                                        <p:cTn id="26" dur="5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18" grpId="0"/>
      <p:bldP spid="4127" grpId="0" animBg="1"/>
      <p:bldP spid="4127" grpId="1" animBg="1"/>
      <p:bldP spid="4128" grpId="0" animBg="1"/>
      <p:bldP spid="412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76200"/>
            <a:ext cx="2895600" cy="457200"/>
          </a:xfrm>
          <a:prstGeom prst="rect">
            <a:avLst/>
          </a:prstGeom>
          <a:solidFill>
            <a:srgbClr val="B3ED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Упражнение </a:t>
            </a: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I</a:t>
            </a: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.2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971800" y="152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A0D7C"/>
                </a:solidFill>
              </a:rPr>
              <a:t>Выберите точки на единичной окружности, соответствующие числам:</a:t>
            </a:r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5943600" y="838200"/>
          <a:ext cx="1143000" cy="836613"/>
        </p:xfrm>
        <a:graphic>
          <a:graphicData uri="http://schemas.openxmlformats.org/presentationml/2006/ole">
            <p:oleObj spid="_x0000_s30722" name="Формула" r:id="rId4" imgW="533160" imgH="393480" progId="Equation.3">
              <p:embed/>
            </p:oleObj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5943600" y="1676400"/>
          <a:ext cx="1143000" cy="836613"/>
        </p:xfrm>
        <a:graphic>
          <a:graphicData uri="http://schemas.openxmlformats.org/presentationml/2006/ole">
            <p:oleObj spid="_x0000_s30723" name="Формула" r:id="rId5" imgW="533160" imgH="393480" progId="Equation.3">
              <p:embed/>
            </p:oleObj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5867400" y="2590800"/>
          <a:ext cx="1219200" cy="757238"/>
        </p:xfrm>
        <a:graphic>
          <a:graphicData uri="http://schemas.openxmlformats.org/presentationml/2006/ole">
            <p:oleObj spid="_x0000_s30724" name="Формула" r:id="rId6" imgW="634680" imgH="393480" progId="Equation.3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943600" y="3429000"/>
          <a:ext cx="1158875" cy="719138"/>
        </p:xfrm>
        <a:graphic>
          <a:graphicData uri="http://schemas.openxmlformats.org/presentationml/2006/ole">
            <p:oleObj spid="_x0000_s30725" name="Формула" r:id="rId7" imgW="634680" imgH="39348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867400" y="4267200"/>
          <a:ext cx="1219200" cy="769938"/>
        </p:xfrm>
        <a:graphic>
          <a:graphicData uri="http://schemas.openxmlformats.org/presentationml/2006/ole">
            <p:oleObj spid="_x0000_s30726" name="Формула" r:id="rId8" imgW="622080" imgH="393480" progId="Equation.3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867400" y="5105400"/>
          <a:ext cx="1219200" cy="893763"/>
        </p:xfrm>
        <a:graphic>
          <a:graphicData uri="http://schemas.openxmlformats.org/presentationml/2006/ole">
            <p:oleObj spid="_x0000_s30727" name="Формула" r:id="rId9" imgW="533160" imgH="393480" progId="Equation.3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5867400" y="6103938"/>
          <a:ext cx="1219200" cy="754062"/>
        </p:xfrm>
        <a:graphic>
          <a:graphicData uri="http://schemas.openxmlformats.org/presentationml/2006/ole">
            <p:oleObj spid="_x0000_s30728" name="Формула" r:id="rId10" imgW="634680" imgH="393480" progId="Equation.3">
              <p:embed/>
            </p:oleObj>
          </a:graphicData>
        </a:graphic>
      </p:graphicFrame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190341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25685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-228600" y="2941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624263"/>
            <a:ext cx="312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4289425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477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64" name="AutoShape 6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1066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A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65" name="AutoShape 6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1981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A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66" name="AutoShape 6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066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F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67" name="AutoShape 6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1066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G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68" name="AutoShape 6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1066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P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69" name="AutoShape 6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981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F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0" name="AutoShape 6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1981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G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1" name="AutoShape 6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1981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P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4" name="AutoShape 7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C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5" name="AutoShape 7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28194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D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6" name="AutoShape 7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L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77" name="AutoShape 7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28194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M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86" name="AutoShape 8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36576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B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87" name="AutoShape 8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36576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E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88" name="AutoShape 8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36576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K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89" name="AutoShape 8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36576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N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4" name="AutoShape 9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5410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A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5" name="AutoShape 9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410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F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6" name="AutoShape 9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410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G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7" name="AutoShape 9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5410200"/>
            <a:ext cx="304800" cy="304800"/>
          </a:xfrm>
          <a:prstGeom prst="actionButtonBlank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P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8" name="AutoShape 9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4495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B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799" name="AutoShape 9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4495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E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0" name="AutoShape 9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4495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K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1" name="AutoShape 9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958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N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2" name="AutoShape 9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C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3" name="AutoShape 9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D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4" name="AutoShape 10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3246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L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5" name="AutoShape 10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048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31A9A"/>
                </a:solidFill>
              </a:rPr>
              <a:t>M</a:t>
            </a:r>
            <a:endParaRPr lang="ru-RU" b="1">
              <a:solidFill>
                <a:srgbClr val="631A9A"/>
              </a:solidFill>
            </a:endParaRPr>
          </a:p>
        </p:txBody>
      </p:sp>
      <p:sp>
        <p:nvSpPr>
          <p:cNvPr id="72808" name="Text Box 104"/>
          <p:cNvSpPr txBox="1">
            <a:spLocks noChangeArrowheads="1"/>
          </p:cNvSpPr>
          <p:nvPr/>
        </p:nvSpPr>
        <p:spPr bwMode="auto">
          <a:xfrm>
            <a:off x="914400" y="6248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Рис.7</a:t>
            </a:r>
          </a:p>
        </p:txBody>
      </p:sp>
      <p:pic>
        <p:nvPicPr>
          <p:cNvPr id="72809" name="Picture 105" descr="окр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990600"/>
            <a:ext cx="5486400" cy="5330825"/>
          </a:xfrm>
          <a:prstGeom prst="rect">
            <a:avLst/>
          </a:prstGeom>
          <a:noFill/>
        </p:spPr>
      </p:pic>
      <p:sp>
        <p:nvSpPr>
          <p:cNvPr id="72811" name="Text Box 107"/>
          <p:cNvSpPr txBox="1">
            <a:spLocks noChangeArrowheads="1"/>
          </p:cNvSpPr>
          <p:nvPr/>
        </p:nvSpPr>
        <p:spPr bwMode="auto">
          <a:xfrm>
            <a:off x="7162800" y="533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E82D0E"/>
                </a:solidFill>
              </a:rPr>
              <a:t>Нажмите здесь:</a:t>
            </a:r>
          </a:p>
        </p:txBody>
      </p:sp>
      <p:sp>
        <p:nvSpPr>
          <p:cNvPr id="72812" name="AutoShape 108" descr="Водяные капли">
            <a:hlinkClick r:id="rId14" action="ppaction://hlinksldjump" highlightClick="1">
              <a:snd r:embed="rId15" name="whoosh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609600"/>
            <a:ext cx="1143000" cy="228600"/>
          </a:xfrm>
          <a:prstGeom prst="actionButtonBlank">
            <a:avLst/>
          </a:prstGeom>
          <a:blipFill dpi="0" rotWithShape="1">
            <a:blip r:embed="rId1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701EAE"/>
                </a:solidFill>
                <a:latin typeface="Comic Sans MS" pitchFamily="66" charset="0"/>
              </a:rPr>
              <a:t>Урок 1</a:t>
            </a:r>
          </a:p>
        </p:txBody>
      </p:sp>
      <p:sp>
        <p:nvSpPr>
          <p:cNvPr id="72814" name="AutoShape 1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actionButtonForwardNext">
            <a:avLst/>
          </a:prstGeom>
          <a:solidFill>
            <a:srgbClr val="FE8B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76470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Единичной окружностью </a:t>
            </a:r>
          </a:p>
          <a:p>
            <a:r>
              <a:rPr lang="ru-RU" dirty="0" smtClean="0"/>
              <a:t>называется окружность с центром в начале координат и радиусом, равным единице.</a:t>
            </a:r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67544" y="2852936"/>
            <a:ext cx="2789312" cy="25922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4" idx="6"/>
          </p:cNvCxnSpPr>
          <p:nvPr/>
        </p:nvCxnSpPr>
        <p:spPr>
          <a:xfrm>
            <a:off x="1907704" y="4149080"/>
            <a:ext cx="134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655676" y="3248980"/>
            <a:ext cx="115212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63888" y="3140968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328498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422108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393305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9" name="AutoShape 21"/>
          <p:cNvSpPr>
            <a:spLocks/>
          </p:cNvSpPr>
          <p:nvPr/>
        </p:nvSpPr>
        <p:spPr bwMode="auto">
          <a:xfrm rot="20078484">
            <a:off x="2987689" y="2738733"/>
            <a:ext cx="465244" cy="1449100"/>
          </a:xfrm>
          <a:prstGeom prst="rightBrace">
            <a:avLst>
              <a:gd name="adj1" fmla="val 70833"/>
              <a:gd name="adj2" fmla="val 513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3968" y="2204864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Центральный угол</a:t>
            </a:r>
            <a:r>
              <a:rPr lang="ru-RU" dirty="0" smtClean="0"/>
              <a:t>, опирающийся на дугу, длина которой равна радиусу окружности, называется углом в один радиан.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20" y="4221088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 радиан  =        АОС             Длина         АС = ОА =     </a:t>
            </a:r>
            <a:endParaRPr lang="ru-RU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V="1">
            <a:off x="2375756" y="411307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1907704" y="3861048"/>
            <a:ext cx="360040" cy="360040"/>
          </a:xfrm>
          <a:prstGeom prst="arc">
            <a:avLst>
              <a:gd name="adj1" fmla="val 16200000"/>
              <a:gd name="adj2" fmla="val 1896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43808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рад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148064" y="436510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450912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7864" y="400506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endParaRPr lang="ru-RU" sz="2400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940152" y="4221088"/>
          <a:ext cx="576262" cy="368300"/>
        </p:xfrm>
        <a:graphic>
          <a:graphicData uri="http://schemas.openxmlformats.org/presentationml/2006/ole">
            <p:oleObj spid="_x0000_s31746" name="Формула" r:id="rId3" imgW="215640" imgH="152280" progId="Equation.3">
              <p:embed/>
            </p:oleObj>
          </a:graphicData>
        </a:graphic>
      </p:graphicFrame>
      <p:sp>
        <p:nvSpPr>
          <p:cNvPr id="35" name="Дуга 34"/>
          <p:cNvSpPr/>
          <p:nvPr/>
        </p:nvSpPr>
        <p:spPr>
          <a:xfrm rot="7870913">
            <a:off x="7026115" y="3795312"/>
            <a:ext cx="730543" cy="729760"/>
          </a:xfrm>
          <a:prstGeom prst="arc">
            <a:avLst>
              <a:gd name="adj1" fmla="val 18082991"/>
              <a:gd name="adj2" fmla="val 200423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32440" y="4149080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</a:t>
            </a:r>
            <a:endParaRPr lang="ru-RU" sz="24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045979" y="4797152"/>
          <a:ext cx="1966181" cy="720080"/>
        </p:xfrm>
        <a:graphic>
          <a:graphicData uri="http://schemas.openxmlformats.org/presentationml/2006/ole">
            <p:oleObj spid="_x0000_s31747" name="Формула" r:id="rId4" imgW="1054080" imgH="39348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300532" y="4797152"/>
          <a:ext cx="2438453" cy="720080"/>
        </p:xfrm>
        <a:graphic>
          <a:graphicData uri="http://schemas.openxmlformats.org/presentationml/2006/ole">
            <p:oleObj spid="_x0000_s31748" name="Формула" r:id="rId5" imgW="1384200" imgH="419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115616" y="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Радианная мера угла 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9" name="Формула" r:id="rId6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/>
      <p:bldP spid="15" grpId="0"/>
      <p:bldP spid="16" grpId="0"/>
      <p:bldP spid="17" grpId="0"/>
      <p:bldP spid="19" grpId="0" animBg="1"/>
      <p:bldP spid="20" grpId="0"/>
      <p:bldP spid="21" grpId="0"/>
      <p:bldP spid="26" grpId="0" animBg="1"/>
      <p:bldP spid="27" grpId="0"/>
      <p:bldP spid="32" grpId="0"/>
      <p:bldP spid="33" grpId="0"/>
      <p:bldP spid="35" grpId="0" animBg="1"/>
      <p:bldP spid="37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Единичная окружность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78179-B0A4-41D0-B47E-42BE50FCA27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604838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Что такое числовая прямая?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1597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11188" y="2492375"/>
            <a:ext cx="784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8400" y="2205038"/>
            <a:ext cx="115093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76825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867400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08850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01013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63938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88125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6100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43213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51050" y="2349500"/>
            <a:ext cx="0" cy="28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316913" y="2492375"/>
            <a:ext cx="142875" cy="215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8316913" y="2349500"/>
            <a:ext cx="142875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39750" y="3500438"/>
            <a:ext cx="78486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Это прямая, на которой задана начальная точка 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9750" y="4292600"/>
            <a:ext cx="78486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масштаб (единичный отрезок)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9750" y="5229225"/>
            <a:ext cx="78486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положительное 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7538" y="1628775"/>
            <a:ext cx="11525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C00000"/>
                </a:solidFill>
              </a:rPr>
              <a:t>Любому действительному числу можно сопоставить единственную точку на прямой и наоборот (любая точка прямой соответствует единственному числу).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Если </a:t>
            </a:r>
            <a:r>
              <a:rPr lang="en-US" b="1" smtClean="0">
                <a:solidFill>
                  <a:srgbClr val="C00000"/>
                </a:solidFill>
              </a:rPr>
              <a:t>x&gt;0</a:t>
            </a:r>
            <a:r>
              <a:rPr lang="ru-RU" b="1" smtClean="0">
                <a:solidFill>
                  <a:srgbClr val="C00000"/>
                </a:solidFill>
              </a:rPr>
              <a:t>, то двигаясь по прямой из точки О в положительном направлении, нужно пройти путь длиной х.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8691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3" descr="9ebddb1c0b977ae95b0dbaaf99b3341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844675"/>
            <a:ext cx="11525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948488" y="2636838"/>
            <a:ext cx="100806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36233 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C00000"/>
                </a:solidFill>
              </a:rPr>
              <a:t>Любому действительному числу можно сопоставить единственную точку на прямой и наоборот (любая точка прямой соответствует единственному числу).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Если </a:t>
            </a:r>
            <a:r>
              <a:rPr lang="en-US" b="1" smtClean="0">
                <a:solidFill>
                  <a:srgbClr val="C00000"/>
                </a:solidFill>
              </a:rPr>
              <a:t>x&gt;0</a:t>
            </a:r>
            <a:r>
              <a:rPr lang="ru-RU" b="1" smtClean="0">
                <a:solidFill>
                  <a:srgbClr val="C00000"/>
                </a:solidFill>
              </a:rPr>
              <a:t>, то двигаясь по прямой из точки О в положительном направлении, нужно пройти путь длиной </a:t>
            </a:r>
            <a:r>
              <a:rPr lang="en-US" b="1" smtClean="0">
                <a:solidFill>
                  <a:srgbClr val="C00000"/>
                </a:solidFill>
              </a:rPr>
              <a:t>|</a:t>
            </a:r>
            <a:r>
              <a:rPr lang="ru-RU" b="1" smtClean="0">
                <a:solidFill>
                  <a:srgbClr val="C00000"/>
                </a:solidFill>
              </a:rPr>
              <a:t>х</a:t>
            </a:r>
            <a:r>
              <a:rPr lang="en-US" b="1" smtClean="0">
                <a:solidFill>
                  <a:srgbClr val="C00000"/>
                </a:solidFill>
              </a:rPr>
              <a:t>|</a:t>
            </a:r>
            <a:r>
              <a:rPr lang="ru-RU" b="1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8691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3" descr="9ebddb1c0b977ae95b0dbaaf99b3341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375" y="1844675"/>
            <a:ext cx="11525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331913" y="2708275"/>
            <a:ext cx="100806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В жизни приходится двигаться не только по прямой, но и по окружности. Например беговая дорожка. Поэтому любому положительному числу соответствует финиш дистанции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61ADF-634E-4237-ADF9-5CC0BCFDC7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138" y="2636838"/>
            <a:ext cx="2879725" cy="2808287"/>
          </a:xfrm>
          <a:prstGeom prst="ellipse">
            <a:avLst/>
          </a:prstGeom>
          <a:noFill/>
          <a:ln w="1016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33" descr="9ebddb1c0b977ae95b0dbaaf99b33418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1773238"/>
            <a:ext cx="1476375" cy="876300"/>
          </a:xfr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435600" y="2852738"/>
            <a:ext cx="73025" cy="1444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5 0.07361 C 0.10017 0.08287 0.10555 0.0919 0.11441 0.09769 C 0.12031 0.10602 0.1276 0.11065 0.13402 0.11806 C 0.13663 0.12107 0.14166 0.12801 0.14166 0.12801 C 0.14531 0.14375 0.15416 0.1588 0.16284 0.17037 C 0.16475 0.17824 0.16857 0.17963 0.17187 0.18658 C 0.17343 0.1963 0.17552 0.20533 0.17795 0.21482 C 0.18194 0.25232 0.18854 0.30973 0.16579 0.34028 C 0.16441 0.34792 0.16406 0.35278 0.15972 0.35834 C 0.15746 0.37107 0.15954 0.36412 0.15225 0.37848 C 0.14809 0.38681 0.14913 0.39977 0.14618 0.4088 C 0.14566 0.41065 0.14392 0.41135 0.14305 0.41297 C 0.13524 0.42616 0.12656 0.43774 0.11441 0.44329 C 0.10642 0.45348 0.08975 0.46065 0.07951 0.46551 C 0.07777 0.46621 0.07656 0.46852 0.075 0.46945 C 0.07204 0.4713 0.06857 0.4713 0.06579 0.47361 C 0.06024 0.47848 0.05399 0.48287 0.04774 0.48565 C 0.04392 0.49051 0.03923 0.49213 0.03402 0.49375 C 0.01684 0.49908 0.00017 0.50186 -0.01754 0.50371 C -0.03316 0.50903 -0.05052 0.50579 -0.06598 0.49977 C -0.06945 0.49838 -0.07309 0.49723 -0.07657 0.49584 C -0.07969 0.49468 -0.08559 0.49167 -0.08559 0.49167 C -0.09254 0.48311 -0.08421 0.49236 -0.09775 0.48357 C -0.10296 0.4801 -0.1073 0.47593 -0.11285 0.47361 C -0.12171 0.46181 -0.13368 0.45417 -0.14323 0.44329 C -0.14549 0.44074 -0.14723 0.43797 -0.14931 0.43519 C -0.15191 0.43172 -0.15695 0.425 -0.15695 0.425 C -0.15903 0.41644 -0.16216 0.40973 -0.16441 0.4007 C -0.16493 0.39861 -0.16598 0.39468 -0.16598 0.39468 C -0.16806 0.37315 -0.17223 0.35139 -0.18421 0.33611 C -0.18473 0.33403 -0.1849 0.33195 -0.18559 0.3301 C -0.18646 0.32732 -0.18785 0.32477 -0.18872 0.32199 C -0.19098 0.31412 -0.19028 0.30973 -0.1948 0.30371 C -0.1974 0.27315 -0.20087 0.24051 -0.19323 0.21088 C -0.19184 0.19607 -0.18959 0.16968 -0.18108 0.15834 C -0.17674 0.1419 -0.17032 0.12662 -0.16146 0.11389 C -0.15764 0.09954 -0.14636 0.08982 -0.13716 0.08149 C -0.13542 0.07986 -0.13438 0.07709 -0.13264 0.07547 C -0.13177 0.07477 -0.12205 0.07153 -0.12205 0.07153 C -0.10469 0.0625 -0.08473 0.05949 -0.06598 0.05741 C -0.04601 0.05047 -0.02587 0.0419 -0.00539 0.03912 C 0.0184 0.04028 0.04531 0.03912 0.06892 0.04723 C 0.07864 0.05047 0.08368 0.06366 0.09305 0.06736 C 0.0967 0.07223 0.10573 0.08172 0.09305 0.07361 Z " pathEditMode="relative" ptsTypes="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Любому отрицательному числу можно поставить в соответствие точку на беговой дорожке, только спортсмен должен двигаться в противоположном направлении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A9685-1739-48DE-A52B-43C397C7500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138" y="2636838"/>
            <a:ext cx="2879725" cy="2808287"/>
          </a:xfrm>
          <a:prstGeom prst="ellipse">
            <a:avLst/>
          </a:prstGeom>
          <a:noFill/>
          <a:ln w="1016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33" descr="9ebddb1c0b977ae95b0dbaaf99b33418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1773238"/>
            <a:ext cx="1476375" cy="876300"/>
          </a:xfr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435600" y="2852738"/>
            <a:ext cx="73025" cy="1444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5 0.06551 C 0.07829 0.05857 0.06857 0.03982 0.0552 0.02917 C 0.05 0.025 0.04288 0.0257 0.03715 0.02292 C 0.0059 0.02477 -0.0224 0.03149 -0.05382 0.03311 C -0.06302 0.03519 -0.07205 0.0382 -0.08108 0.04121 C -0.08646 0.04306 -0.09271 0.04375 -0.09775 0.04723 C -0.10261 0.0507 -0.10469 0.05486 -0.1099 0.05741 C -0.11146 0.05949 -0.11285 0.06158 -0.11441 0.06343 C -0.1158 0.06505 -0.11754 0.06574 -0.11893 0.06736 C -0.12987 0.0801 -0.12223 0.07547 -0.13108 0.07963 C -0.1375 0.08774 -0.14514 0.09723 -0.14931 0.10787 C -0.15174 0.11436 -0.15226 0.11968 -0.15539 0.12593 C -0.15782 0.13635 -0.16216 0.14422 -0.16441 0.1544 C -0.16615 0.16204 -0.1665 0.17084 -0.16754 0.17848 C -0.16875 0.18727 -0.17136 0.19653 -0.17362 0.20486 C -0.17483 0.21922 -0.17622 0.23334 -0.17952 0.24723 C -0.18334 0.28241 -0.18247 0.31783 -0.17657 0.35232 C -0.17448 0.36436 -0.17379 0.37871 -0.17049 0.39074 C -0.1632 0.4169 -0.14532 0.44121 -0.12657 0.45324 C -0.11962 0.46297 -0.11007 0.46528 -0.10087 0.46945 C -0.0941 0.47848 -0.0757 0.48357 -0.06598 0.48565 C -0.05938 0.48704 -0.04618 0.48959 -0.04618 0.48959 C -0.02101 0.50116 0.00434 0.50556 0.03107 0.50787 C 0.03958 0.51088 0.04843 0.50996 0.05677 0.51389 C 0.07048 0.5132 0.08402 0.51297 0.09774 0.51181 C 0.09982 0.51158 0.10208 0.51158 0.10382 0.50996 C 0.10954 0.50486 0.11527 0.49422 0.12048 0.48774 C 0.12465 0.46875 0.11857 0.49236 0.125 0.47755 C 0.12899 0.46829 0.12968 0.45672 0.13559 0.44931 C 0.13993 0.43241 0.13385 0.45301 0.1401 0.43912 C 0.14288 0.43287 0.14218 0.42824 0.14618 0.42292 C 0.14791 0.41436 0.15069 0.40857 0.15382 0.4007 C 0.1552 0.39213 0.15711 0.38635 0.15972 0.37848 C 0.16336 0.36783 0.16493 0.35672 0.16892 0.3463 C 0.17031 0.33611 0.17204 0.32616 0.17343 0.31598 C 0.17291 0.3044 0.17309 0.29283 0.17187 0.28149 C 0.17152 0.27848 0.16944 0.27639 0.16892 0.27361 C 0.16805 0.26899 0.16788 0.26412 0.16736 0.25926 C 0.16632 0.23982 0.16545 0.22014 0.16441 0.2007 C 0.16232 0.15857 0.16319 0.12848 0.1401 0.09769 C 0.13454 0.09028 0.12465 0.08912 0.11736 0.08565 C 0.11406 0.08102 0.11041 0.07732 0.10833 0.07153 C 0.10763 0.06968 0.10781 0.0669 0.10677 0.06551 C 0.10573 0.06412 0.10382 0.06412 0.10225 0.06343 C 0.08698 0.06574 0.08385 0.06551 0.09305 0.06551 Z " pathEditMode="relative" ptsTypes="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15" name="Picture 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276600"/>
            <a:ext cx="7250113" cy="292417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44563"/>
          </a:xfrm>
        </p:spPr>
        <p:txBody>
          <a:bodyPr/>
          <a:lstStyle/>
          <a:p>
            <a:r>
              <a:rPr lang="ru-RU" sz="2400" b="1">
                <a:solidFill>
                  <a:srgbClr val="CD5E19"/>
                </a:solidFill>
              </a:rPr>
              <a:t/>
            </a:r>
            <a:br>
              <a:rPr lang="ru-RU" sz="2400" b="1">
                <a:solidFill>
                  <a:srgbClr val="CD5E19"/>
                </a:solidFill>
              </a:rPr>
            </a:br>
            <a:r>
              <a:rPr lang="ru-RU" sz="2400" b="1">
                <a:solidFill>
                  <a:srgbClr val="CD5E19"/>
                </a:solidFill>
              </a:rPr>
              <a:t/>
            </a:r>
            <a:br>
              <a:rPr lang="ru-RU" sz="2400" b="1">
                <a:solidFill>
                  <a:srgbClr val="CD5E19"/>
                </a:solidFill>
              </a:rPr>
            </a:br>
            <a:r>
              <a:rPr lang="ru-RU" sz="2400" b="1">
                <a:solidFill>
                  <a:srgbClr val="CD5E19"/>
                </a:solidFill>
              </a:rPr>
              <a:t/>
            </a:r>
            <a:br>
              <a:rPr lang="ru-RU" sz="2400" b="1">
                <a:solidFill>
                  <a:srgbClr val="CD5E19"/>
                </a:solidFill>
              </a:rPr>
            </a:b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Способ задания соответствия между множеством действительных чисел и точками единичной окружности</a:t>
            </a:r>
            <a:r>
              <a:rPr lang="ru-RU" sz="2400" b="1">
                <a:solidFill>
                  <a:srgbClr val="CD5E19"/>
                </a:solidFill>
                <a:latin typeface="Comic Sans MS" pitchFamily="66" charset="0"/>
              </a:rPr>
              <a:t> </a:t>
            </a:r>
            <a:br>
              <a:rPr lang="ru-RU" sz="2400" b="1">
                <a:solidFill>
                  <a:srgbClr val="CD5E19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CD5E19"/>
                </a:solidFill>
              </a:rPr>
              <a:t/>
            </a:r>
            <a:br>
              <a:rPr lang="ru-RU" sz="3600" b="1">
                <a:solidFill>
                  <a:srgbClr val="CD5E19"/>
                </a:solidFill>
              </a:rPr>
            </a:br>
            <a:endParaRPr lang="ru-RU" sz="3600" b="1">
              <a:solidFill>
                <a:srgbClr val="CD5E19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143000" y="1524000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Координатную прямую с началом отсчета в точке А будем </a:t>
            </a:r>
            <a:r>
              <a:rPr lang="ru-RU" b="1">
                <a:solidFill>
                  <a:srgbClr val="FF3300"/>
                </a:solidFill>
              </a:rPr>
              <a:t>«наматывать»,</a:t>
            </a:r>
            <a:r>
              <a:rPr lang="ru-RU" b="1"/>
              <a:t> как нитку, на единичную окружность сначала в положительном направлении – </a:t>
            </a:r>
            <a:r>
              <a:rPr lang="ru-RU" b="1">
                <a:solidFill>
                  <a:srgbClr val="FF3300"/>
                </a:solidFill>
              </a:rPr>
              <a:t>против хода</a:t>
            </a:r>
            <a:r>
              <a:rPr lang="ru-RU" b="1"/>
              <a:t> часовой стрелки, 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44196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Рис. 3</a:t>
            </a:r>
          </a:p>
        </p:txBody>
      </p:sp>
      <p:sp>
        <p:nvSpPr>
          <p:cNvPr id="50206" name="AutoShape 30">
            <a:hlinkClick r:id="rId7" action="ppaction://hlinksldjump" highlightClick="1">
              <a:snd r:embed="rId8" name="start.wav"/>
            </a:hlinkClick>
          </p:cNvPr>
          <p:cNvSpPr>
            <a:spLocks noChangeArrowheads="1"/>
          </p:cNvSpPr>
          <p:nvPr/>
        </p:nvSpPr>
        <p:spPr bwMode="auto">
          <a:xfrm>
            <a:off x="5638800" y="6400800"/>
            <a:ext cx="2133600" cy="457200"/>
          </a:xfrm>
          <a:prstGeom prst="actionButtonBlank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262076"/>
                </a:solidFill>
              </a:rPr>
              <a:t>Вернуться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1143000" y="2667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потом в отрицательном – </a:t>
            </a:r>
            <a:r>
              <a:rPr lang="ru-RU" b="1">
                <a:solidFill>
                  <a:srgbClr val="1A0B8B"/>
                </a:solidFill>
              </a:rPr>
              <a:t>по ходу</a:t>
            </a:r>
            <a:r>
              <a:rPr lang="ru-RU" b="1"/>
              <a:t> часовой стрелки.</a:t>
            </a:r>
            <a:endParaRPr lang="ru-RU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3429000" y="5181600"/>
            <a:ext cx="4572000" cy="0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17" name="Arc 41"/>
          <p:cNvSpPr>
            <a:spLocks/>
          </p:cNvSpPr>
          <p:nvPr/>
        </p:nvSpPr>
        <p:spPr bwMode="auto">
          <a:xfrm rot="-10534513" flipH="1" flipV="1">
            <a:off x="2895600" y="4749800"/>
            <a:ext cx="531813" cy="447675"/>
          </a:xfrm>
          <a:custGeom>
            <a:avLst/>
            <a:gdLst>
              <a:gd name="G0" fmla="+- 0 0 0"/>
              <a:gd name="G1" fmla="+- 18181 0 0"/>
              <a:gd name="G2" fmla="+- 21600 0 0"/>
              <a:gd name="T0" fmla="*/ 11662 w 21522"/>
              <a:gd name="T1" fmla="*/ 0 h 18181"/>
              <a:gd name="T2" fmla="*/ 21522 w 21522"/>
              <a:gd name="T3" fmla="*/ 16350 h 18181"/>
              <a:gd name="T4" fmla="*/ 0 w 21522"/>
              <a:gd name="T5" fmla="*/ 18181 h 18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2" h="18181" fill="none" extrusionOk="0">
                <a:moveTo>
                  <a:pt x="11662" y="-1"/>
                </a:moveTo>
                <a:cubicBezTo>
                  <a:pt x="17309" y="3622"/>
                  <a:pt x="20953" y="9664"/>
                  <a:pt x="21522" y="16349"/>
                </a:cubicBezTo>
              </a:path>
              <a:path w="21522" h="18181" stroke="0" extrusionOk="0">
                <a:moveTo>
                  <a:pt x="11662" y="-1"/>
                </a:moveTo>
                <a:cubicBezTo>
                  <a:pt x="17309" y="3622"/>
                  <a:pt x="20953" y="9664"/>
                  <a:pt x="21522" y="16349"/>
                </a:cubicBezTo>
                <a:lnTo>
                  <a:pt x="0" y="18181"/>
                </a:lnTo>
                <a:close/>
              </a:path>
            </a:pathLst>
          </a:custGeom>
          <a:noFill/>
          <a:ln w="38100">
            <a:solidFill>
              <a:srgbClr val="E6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18" name="Arc 42"/>
          <p:cNvSpPr>
            <a:spLocks/>
          </p:cNvSpPr>
          <p:nvPr/>
        </p:nvSpPr>
        <p:spPr bwMode="auto">
          <a:xfrm rot="-5731303" flipH="1" flipV="1">
            <a:off x="2944019" y="5130007"/>
            <a:ext cx="427037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284"/>
              <a:gd name="T1" fmla="*/ 0 h 21600"/>
              <a:gd name="T2" fmla="*/ 17284 w 17284"/>
              <a:gd name="T3" fmla="*/ 8645 h 21600"/>
              <a:gd name="T4" fmla="*/ 0 w 172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84" h="21600" fill="none" extrusionOk="0">
                <a:moveTo>
                  <a:pt x="-1" y="0"/>
                </a:moveTo>
                <a:cubicBezTo>
                  <a:pt x="6801" y="0"/>
                  <a:pt x="13204" y="3203"/>
                  <a:pt x="17283" y="8645"/>
                </a:cubicBezTo>
              </a:path>
              <a:path w="17284" h="21600" stroke="0" extrusionOk="0">
                <a:moveTo>
                  <a:pt x="-1" y="0"/>
                </a:moveTo>
                <a:cubicBezTo>
                  <a:pt x="6801" y="0"/>
                  <a:pt x="13204" y="3203"/>
                  <a:pt x="17283" y="86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2A1A9E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2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3200400" y="4572000"/>
          <a:ext cx="381000" cy="381000"/>
        </p:xfrm>
        <a:graphic>
          <a:graphicData uri="http://schemas.openxmlformats.org/presentationml/2006/ole">
            <p:oleObj spid="_x0000_s28674" name="Формула" r:id="rId9" imgW="139700" imgH="139700" progId="Equation.3">
              <p:embed/>
            </p:oleObj>
          </a:graphicData>
        </a:graphic>
      </p:graphicFrame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3886200" y="5105400"/>
            <a:ext cx="152400" cy="152400"/>
          </a:xfrm>
          <a:prstGeom prst="ellipse">
            <a:avLst/>
          </a:prstGeom>
          <a:solidFill>
            <a:srgbClr val="F775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3124200" y="4648200"/>
            <a:ext cx="152400" cy="152400"/>
          </a:xfrm>
          <a:prstGeom prst="ellipse">
            <a:avLst/>
          </a:prstGeom>
          <a:solidFill>
            <a:srgbClr val="F775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 flipH="1">
            <a:off x="1143000" y="5181600"/>
            <a:ext cx="2286000" cy="0"/>
          </a:xfrm>
          <a:prstGeom prst="line">
            <a:avLst/>
          </a:prstGeom>
          <a:noFill/>
          <a:ln w="38100">
            <a:solidFill>
              <a:srgbClr val="2A1A9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3200400" y="5486400"/>
          <a:ext cx="512763" cy="307975"/>
        </p:xfrm>
        <a:graphic>
          <a:graphicData uri="http://schemas.openxmlformats.org/presentationml/2006/ole">
            <p:oleObj spid="_x0000_s28675" name="Формула" r:id="rId10" imgW="126720" imgH="75960" progId="Equation.3">
              <p:embed/>
            </p:oleObj>
          </a:graphicData>
        </a:graphic>
      </p:graphicFrame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3124200" y="5562600"/>
            <a:ext cx="152400" cy="152400"/>
          </a:xfrm>
          <a:prstGeom prst="ellipse">
            <a:avLst/>
          </a:prstGeom>
          <a:solidFill>
            <a:srgbClr val="2A1A9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ellipse">
            <a:avLst/>
          </a:prstGeom>
          <a:solidFill>
            <a:srgbClr val="2A1A9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6781800" y="3048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Автоматический показ</a:t>
            </a:r>
          </a:p>
        </p:txBody>
      </p:sp>
      <p:graphicFrame>
        <p:nvGraphicFramePr>
          <p:cNvPr id="50231" name="Object 55"/>
          <p:cNvGraphicFramePr>
            <a:graphicFrameLocks noChangeAspect="1"/>
          </p:cNvGraphicFramePr>
          <p:nvPr/>
        </p:nvGraphicFramePr>
        <p:xfrm>
          <a:off x="3124200" y="4114800"/>
          <a:ext cx="241300" cy="574675"/>
        </p:xfrm>
        <a:graphic>
          <a:graphicData uri="http://schemas.openxmlformats.org/presentationml/2006/ole">
            <p:oleObj spid="_x0000_s28676" name="Формула" r:id="rId11" imgW="164880" imgH="393480" progId="Equation.3">
              <p:embed/>
            </p:oleObj>
          </a:graphicData>
        </a:graphic>
      </p:graphicFrame>
      <p:graphicFrame>
        <p:nvGraphicFramePr>
          <p:cNvPr id="50232" name="Object 56"/>
          <p:cNvGraphicFramePr>
            <a:graphicFrameLocks noChangeAspect="1"/>
          </p:cNvGraphicFramePr>
          <p:nvPr/>
        </p:nvGraphicFramePr>
        <p:xfrm>
          <a:off x="3810000" y="4495800"/>
          <a:ext cx="241300" cy="574675"/>
        </p:xfrm>
        <a:graphic>
          <a:graphicData uri="http://schemas.openxmlformats.org/presentationml/2006/ole">
            <p:oleObj spid="_x0000_s28677" name="Формула" r:id="rId12" imgW="164880" imgH="393480" progId="Equation.3">
              <p:embed/>
            </p:oleObj>
          </a:graphicData>
        </a:graphic>
      </p:graphicFrame>
      <p:graphicFrame>
        <p:nvGraphicFramePr>
          <p:cNvPr id="50233" name="Object 57"/>
          <p:cNvGraphicFramePr>
            <a:graphicFrameLocks noChangeAspect="1"/>
          </p:cNvGraphicFramePr>
          <p:nvPr/>
        </p:nvGraphicFramePr>
        <p:xfrm>
          <a:off x="3048000" y="5562600"/>
          <a:ext cx="407988" cy="574675"/>
        </p:xfrm>
        <a:graphic>
          <a:graphicData uri="http://schemas.openxmlformats.org/presentationml/2006/ole">
            <p:oleObj spid="_x0000_s28678" name="Формула" r:id="rId13" imgW="279360" imgH="393480" progId="Equation.3">
              <p:embed/>
            </p:oleObj>
          </a:graphicData>
        </a:graphic>
      </p:graphicFrame>
      <p:graphicFrame>
        <p:nvGraphicFramePr>
          <p:cNvPr id="50234" name="Object 58"/>
          <p:cNvGraphicFramePr>
            <a:graphicFrameLocks noChangeAspect="1"/>
          </p:cNvGraphicFramePr>
          <p:nvPr/>
        </p:nvGraphicFramePr>
        <p:xfrm>
          <a:off x="2743200" y="4572000"/>
          <a:ext cx="407988" cy="574675"/>
        </p:xfrm>
        <a:graphic>
          <a:graphicData uri="http://schemas.openxmlformats.org/presentationml/2006/ole">
            <p:oleObj spid="_x0000_s28679" name="Формула" r:id="rId14" imgW="279360" imgH="393480" progId="Equation.3">
              <p:embed/>
            </p:oleObj>
          </a:graphicData>
        </a:graphic>
      </p:graphicFrame>
      <p:sp>
        <p:nvSpPr>
          <p:cNvPr id="50235" name="AutoShape 59" descr="Водяные капли">
            <a:hlinkClick r:id="rId15" action="ppaction://hlinksldjump" highlightClick="1">
              <a:snd r:embed="rId16" name="whoosh.wav" builtIn="1"/>
            </a:hlinkClick>
          </p:cNvPr>
          <p:cNvSpPr>
            <a:spLocks noChangeArrowheads="1"/>
          </p:cNvSpPr>
          <p:nvPr/>
        </p:nvSpPr>
        <p:spPr bwMode="auto">
          <a:xfrm>
            <a:off x="76200" y="76200"/>
            <a:ext cx="1143000" cy="228600"/>
          </a:xfrm>
          <a:prstGeom prst="actionButtonBlank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701EAE"/>
                </a:solidFill>
                <a:latin typeface="Comic Sans MS" pitchFamily="66" charset="0"/>
              </a:rPr>
              <a:t>Урок 1</a:t>
            </a:r>
          </a:p>
        </p:txBody>
      </p:sp>
      <p:sp>
        <p:nvSpPr>
          <p:cNvPr id="50237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609600" cy="304800"/>
          </a:xfrm>
          <a:prstGeom prst="actionButtonForwardNext">
            <a:avLst/>
          </a:prstGeom>
          <a:solidFill>
            <a:srgbClr val="FE8B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8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8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8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8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38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8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80"/>
                            </p:stCondLst>
                            <p:childTnLst>
                              <p:par>
                                <p:cTn id="4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3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6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6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6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6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6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6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6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6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6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203" grpId="0"/>
      <p:bldP spid="50210" grpId="0"/>
      <p:bldP spid="50216" grpId="0" animBg="1"/>
      <p:bldP spid="50217" grpId="0" animBg="1"/>
      <p:bldP spid="50218" grpId="0" animBg="1"/>
      <p:bldP spid="50224" grpId="0" animBg="1"/>
      <p:bldP spid="50224" grpId="1" animBg="1"/>
      <p:bldP spid="50225" grpId="0" animBg="1"/>
      <p:bldP spid="50225" grpId="1" animBg="1"/>
      <p:bldP spid="50226" grpId="0" animBg="1"/>
      <p:bldP spid="50228" grpId="0" animBg="1"/>
      <p:bldP spid="50228" grpId="1" animBg="1"/>
      <p:bldP spid="50229" grpId="0" animBg="1"/>
      <p:bldP spid="50229" grpId="1" animBg="1"/>
      <p:bldP spid="502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38877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Любую окружность можно рассматривать как числовую. Для удобства берут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единичную окружность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28775"/>
            <a:ext cx="3394075" cy="936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smtClean="0">
                <a:solidFill>
                  <a:srgbClr val="C00000"/>
                </a:solidFill>
              </a:rPr>
              <a:t>R=1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rgbClr val="C00000"/>
                </a:solidFill>
              </a:rPr>
              <a:t>L=2</a:t>
            </a:r>
            <a:r>
              <a:rPr lang="el-GR" sz="2400" b="1" smtClean="0">
                <a:solidFill>
                  <a:srgbClr val="C00000"/>
                </a:solidFill>
              </a:rPr>
              <a:t>π</a:t>
            </a:r>
            <a:r>
              <a:rPr lang="en-US" sz="2400" b="1" smtClean="0">
                <a:solidFill>
                  <a:srgbClr val="C00000"/>
                </a:solidFill>
              </a:rPr>
              <a:t>R=2</a:t>
            </a:r>
            <a:r>
              <a:rPr lang="el-GR" sz="2400" b="1" smtClean="0">
                <a:solidFill>
                  <a:srgbClr val="C00000"/>
                </a:solidFill>
              </a:rPr>
              <a:t>π</a:t>
            </a:r>
            <a:endParaRPr lang="ru-RU" sz="2400" b="1" smtClean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C9420-735F-4191-BF6B-6D63B7E305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79388" y="2420938"/>
            <a:ext cx="4464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Проведем горизонтальный и вертикальный диаметры 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  <a:p>
            <a:pPr marL="34290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АВ и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CD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971550" y="3573463"/>
            <a:ext cx="3394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Дуга АВ – 1 четверть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3800" y="2133600"/>
            <a:ext cx="3529013" cy="34559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971550" y="4076700"/>
            <a:ext cx="3394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Дуга ВС –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четверть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971550" y="4724400"/>
            <a:ext cx="3394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Дуга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CD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четверть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971550" y="5300663"/>
            <a:ext cx="3394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Дуга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AD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четверть</a:t>
            </a:r>
          </a:p>
        </p:txBody>
      </p:sp>
      <p:cxnSp>
        <p:nvCxnSpPr>
          <p:cNvPr id="16" name="Прямая соединительная линия 15"/>
          <p:cNvCxnSpPr>
            <a:stCxn id="11" idx="0"/>
          </p:cNvCxnSpPr>
          <p:nvPr/>
        </p:nvCxnSpPr>
        <p:spPr>
          <a:xfrm flipH="1">
            <a:off x="6732588" y="2133600"/>
            <a:ext cx="34925" cy="35274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2"/>
            <a:endCxn id="11" idx="6"/>
          </p:cNvCxnSpPr>
          <p:nvPr/>
        </p:nvCxnSpPr>
        <p:spPr>
          <a:xfrm>
            <a:off x="5003800" y="3860800"/>
            <a:ext cx="35290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27538" y="3213100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2588" y="1484313"/>
            <a:ext cx="719137" cy="86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23275" y="3141663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32588" y="5445125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3800" y="1989138"/>
            <a:ext cx="7207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56550" y="2060575"/>
            <a:ext cx="71913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363" y="4797425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85113" y="4797425"/>
            <a:ext cx="71913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11" grpId="0" animBg="1"/>
      <p:bldP spid="12" grpId="0"/>
      <p:bldP spid="13" grpId="0"/>
      <p:bldP spid="14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математика - 18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- 18</Template>
  <TotalTime>197</TotalTime>
  <Words>871</Words>
  <Application>Microsoft Office PowerPoint</Application>
  <PresentationFormat>Экран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математика - 18</vt:lpstr>
      <vt:lpstr>Формула</vt:lpstr>
      <vt:lpstr>Единичная окружность</vt:lpstr>
      <vt:lpstr>Зачем нужна единичная окружность?</vt:lpstr>
      <vt:lpstr>Единичная окружность</vt:lpstr>
      <vt:lpstr>Любому действительному числу можно сопоставить единственную точку на прямой и наоборот (любая точка прямой соответствует единственному числу).</vt:lpstr>
      <vt:lpstr>Любому действительному числу можно сопоставить единственную точку на прямой и наоборот (любая точка прямой соответствует единственному числу).</vt:lpstr>
      <vt:lpstr>В жизни приходится двигаться не только по прямой, но и по окружности. Например беговая дорожка. Поэтому любому положительному числу соответствует финиш дистанции</vt:lpstr>
      <vt:lpstr>Любому отрицательному числу можно поставить в соответствие точку на беговой дорожке, только спортсмен должен двигаться в противоположном направлении</vt:lpstr>
      <vt:lpstr>   Способ задания соответствия между множеством действительных чисел и точками единичной окружности   </vt:lpstr>
      <vt:lpstr>Любую окружность можно рассматривать как числовую. Для удобства берут единичную окружность</vt:lpstr>
      <vt:lpstr>Определение единичной окружности</vt:lpstr>
      <vt:lpstr>Длина окружности равна 2π </vt:lpstr>
      <vt:lpstr>Разделим дугу АВ точкой Р на две равные части. Дугу ВС точками M и N на три равные части.</vt:lpstr>
      <vt:lpstr>Разделим дугу АВ точкой Р на две равные части. Дугу ВС точками M и N на три равные части.</vt:lpstr>
      <vt:lpstr>Разделим дугу АВ точкой Р на две равные части. Дугу ВС точками M и N на три равные части.</vt:lpstr>
      <vt:lpstr>Разделим дугу АВ точкой Р на две равные части. Дугу ВС точками M и N на три равные части.</vt:lpstr>
      <vt:lpstr>Разделим дугу АВ точкой Р на две равные части. Дугу ВС точками M и N на три равные части.</vt:lpstr>
      <vt:lpstr>Разделим дугу АВ точкой Р на две равные части. Дугу ВС точками M и N на три равные части.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24</cp:revision>
  <dcterms:created xsi:type="dcterms:W3CDTF">2014-11-23T08:11:37Z</dcterms:created>
  <dcterms:modified xsi:type="dcterms:W3CDTF">2018-02-04T17:04:08Z</dcterms:modified>
</cp:coreProperties>
</file>